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C0B37-64FE-450F-95F9-0D15B2A09CDC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45BF0-EFBF-4A48-99C8-2E3CF57E4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900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64AC-2FC5-42A0-8120-01BFBDB28B8F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D686D-6519-4539-A2C1-1CC16EE361AF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2360-B320-41A7-8980-31DF2A14C4E4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FD80-AF1F-4864-9307-4B51F40CF68D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9AE18-41C5-4F54-BE87-13DC019F3B99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9550-2A56-46F3-A90C-23FB94B27839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0B56-0981-4D92-A78A-90830A7C8259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8BCA-FA37-477B-BE45-2391A872F95C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AF88-F671-4897-9E8E-D65147C9167A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E984-F434-40EE-92F0-AC10B79BEA84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1980-5048-4ACF-89CF-5A8C066995A5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F3F00B-27E3-4496-B8DF-AFF64F82D384}" type="datetime1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144952-0203-47E9-BD35-860C5B253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519809"/>
          </a:xfrm>
        </p:spPr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Жизнь  Будды Шакьямуни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77191"/>
            <a:ext cx="1743075" cy="20859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77191"/>
            <a:ext cx="1743075" cy="20859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Овал 4"/>
          <p:cNvSpPr/>
          <p:nvPr/>
        </p:nvSpPr>
        <p:spPr>
          <a:xfrm>
            <a:off x="6804248" y="1124744"/>
            <a:ext cx="1239019" cy="93610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283968" y="1592796"/>
            <a:ext cx="2016224" cy="32403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4860032" y="620688"/>
            <a:ext cx="1728192" cy="36004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724128" y="2060848"/>
            <a:ext cx="864096" cy="15841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043267" y="2060848"/>
            <a:ext cx="705197" cy="141634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171729" y="2276872"/>
            <a:ext cx="136575" cy="108012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38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0462" y="692696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Каноническая хроника заканчивается подробным рассказом о последних трех месяцах из жизни Будды. Там рассказывается, как </a:t>
            </a:r>
            <a:r>
              <a:rPr lang="ru-RU" b="1" i="1" dirty="0" smtClean="0">
                <a:solidFill>
                  <a:srgbClr val="FF0000"/>
                </a:solidFill>
              </a:rPr>
              <a:t>Будда предотвратил войну царя </a:t>
            </a:r>
            <a:r>
              <a:rPr lang="ru-RU" b="1" i="1" dirty="0" err="1" smtClean="0">
                <a:solidFill>
                  <a:srgbClr val="FF0000"/>
                </a:solidFill>
              </a:rPr>
              <a:t>Аджаташатру</a:t>
            </a:r>
            <a:r>
              <a:rPr lang="ru-RU" b="1" i="1" dirty="0" smtClean="0">
                <a:solidFill>
                  <a:srgbClr val="FF0000"/>
                </a:solidFill>
              </a:rPr>
              <a:t> с княжеством </a:t>
            </a:r>
            <a:r>
              <a:rPr lang="ru-RU" b="1" i="1" dirty="0" err="1" smtClean="0">
                <a:solidFill>
                  <a:srgbClr val="FF0000"/>
                </a:solidFill>
              </a:rPr>
              <a:t>Вайшали</a:t>
            </a:r>
            <a:r>
              <a:rPr lang="ru-RU" b="1" i="1" dirty="0" smtClean="0"/>
              <a:t>, как после целого ряда незначительных событий направился в только что построенную </a:t>
            </a:r>
            <a:r>
              <a:rPr lang="ru-RU" b="1" i="1" dirty="0" err="1" smtClean="0">
                <a:solidFill>
                  <a:srgbClr val="FF0000"/>
                </a:solidFill>
              </a:rPr>
              <a:t>Аджаташатру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будущую столицу </a:t>
            </a:r>
            <a:r>
              <a:rPr lang="ru-RU" b="1" i="1" dirty="0" err="1" smtClean="0">
                <a:solidFill>
                  <a:srgbClr val="FF0000"/>
                </a:solidFill>
              </a:rPr>
              <a:t>Магадхи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Паталипутру</a:t>
            </a:r>
            <a:r>
              <a:rPr lang="ru-RU" b="1" i="1" dirty="0" smtClean="0"/>
              <a:t>, и предсказал грядущее значение этого города. Оттуда он отправился в </a:t>
            </a:r>
            <a:r>
              <a:rPr lang="ru-RU" b="1" i="1" dirty="0" err="1" smtClean="0">
                <a:solidFill>
                  <a:srgbClr val="FF0000"/>
                </a:solidFill>
              </a:rPr>
              <a:t>Вайшали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и провел там дождливое время года в селении </a:t>
            </a:r>
            <a:r>
              <a:rPr lang="ru-RU" b="1" i="1" dirty="0" err="1" smtClean="0">
                <a:solidFill>
                  <a:srgbClr val="FF0000"/>
                </a:solidFill>
              </a:rPr>
              <a:t>Белува</a:t>
            </a:r>
            <a:r>
              <a:rPr lang="ru-RU" b="1" i="1" dirty="0" smtClean="0"/>
              <a:t>. В </a:t>
            </a:r>
            <a:r>
              <a:rPr lang="ru-RU" b="1" i="1" dirty="0" err="1" smtClean="0"/>
              <a:t>Белуве</a:t>
            </a:r>
            <a:r>
              <a:rPr lang="ru-RU" b="1" i="1" dirty="0" smtClean="0"/>
              <a:t> на 80-ом году жизни он тяжело заболел, но затем оправился настолько, что мог продолжать путь. </a:t>
            </a:r>
            <a:r>
              <a:rPr lang="ru-RU" b="1" i="1" dirty="0" smtClean="0">
                <a:solidFill>
                  <a:srgbClr val="FFFF00"/>
                </a:solidFill>
              </a:rPr>
              <a:t>По дороге в </a:t>
            </a:r>
            <a:r>
              <a:rPr lang="ru-RU" b="1" i="1" dirty="0" err="1" smtClean="0">
                <a:solidFill>
                  <a:srgbClr val="FFFF00"/>
                </a:solidFill>
              </a:rPr>
              <a:t>Кушинагару</a:t>
            </a:r>
            <a:r>
              <a:rPr lang="ru-RU" b="1" i="1" dirty="0" smtClean="0">
                <a:solidFill>
                  <a:srgbClr val="FFFF00"/>
                </a:solidFill>
              </a:rPr>
              <a:t>, столицу </a:t>
            </a:r>
            <a:r>
              <a:rPr lang="ru-RU" b="1" i="1" dirty="0" err="1" smtClean="0">
                <a:solidFill>
                  <a:srgbClr val="FFFF00"/>
                </a:solidFill>
              </a:rPr>
              <a:t>Малласов</a:t>
            </a:r>
            <a:r>
              <a:rPr lang="ru-RU" b="1" i="1" dirty="0" smtClean="0">
                <a:solidFill>
                  <a:srgbClr val="FFFF00"/>
                </a:solidFill>
              </a:rPr>
              <a:t>, в деревне Павы он принял угощение от кузнеца </a:t>
            </a:r>
            <a:r>
              <a:rPr lang="ru-RU" b="1" i="1" dirty="0" err="1" smtClean="0">
                <a:solidFill>
                  <a:srgbClr val="FFFF00"/>
                </a:solidFill>
              </a:rPr>
              <a:t>Чунды</a:t>
            </a:r>
            <a:r>
              <a:rPr lang="ru-RU" b="1" i="1" dirty="0" smtClean="0">
                <a:solidFill>
                  <a:srgbClr val="FFFF00"/>
                </a:solidFill>
              </a:rPr>
              <a:t>, оказавшееся для него слишком тяжелой пищей. Это послужило причиной смерти Будды</a:t>
            </a:r>
            <a:r>
              <a:rPr lang="ru-RU" b="1" i="1" dirty="0" smtClean="0"/>
              <a:t>. Перед смертью он сделал некоторые распоряжения насчет будущего, и трижды спросил монахов, нет ли у них каких сомнений относительно учения и, так как все молчали, сказал: “</a:t>
            </a:r>
            <a:r>
              <a:rPr lang="ru-RU" b="1" i="1" dirty="0" smtClean="0">
                <a:solidFill>
                  <a:srgbClr val="7030A0"/>
                </a:solidFill>
              </a:rPr>
              <a:t>Ну, монахи, так я скажу вам: преходяще все, что возникло. Заботьтесь ревностно о вашем спасении!” </a:t>
            </a:r>
            <a:r>
              <a:rPr lang="ru-RU" b="1" i="1" dirty="0" smtClean="0"/>
              <a:t>Это были его последние слова. </a:t>
            </a:r>
            <a:r>
              <a:rPr lang="ru-RU" b="1" i="1" dirty="0" smtClean="0">
                <a:solidFill>
                  <a:srgbClr val="0070C0"/>
                </a:solidFill>
              </a:rPr>
              <a:t>На седьмой день после смерти восемь знатнейших </a:t>
            </a:r>
            <a:r>
              <a:rPr lang="ru-RU" b="1" i="1" dirty="0" err="1" smtClean="0">
                <a:solidFill>
                  <a:srgbClr val="0070C0"/>
                </a:solidFill>
              </a:rPr>
              <a:t>Малласов</a:t>
            </a:r>
            <a:r>
              <a:rPr lang="ru-RU" b="1" i="1" dirty="0" smtClean="0">
                <a:solidFill>
                  <a:srgbClr val="0070C0"/>
                </a:solidFill>
              </a:rPr>
              <a:t> понесли тело к святилищу вблизи </a:t>
            </a:r>
            <a:r>
              <a:rPr lang="ru-RU" b="1" i="1" dirty="0" err="1" smtClean="0">
                <a:solidFill>
                  <a:srgbClr val="0070C0"/>
                </a:solidFill>
              </a:rPr>
              <a:t>Кушинагара</a:t>
            </a:r>
            <a:r>
              <a:rPr lang="ru-RU" b="1" i="1" dirty="0" smtClean="0">
                <a:solidFill>
                  <a:srgbClr val="0070C0"/>
                </a:solidFill>
              </a:rPr>
              <a:t>, и там оно было сожжено с подобающими почестями.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2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44688" y="1514484"/>
            <a:ext cx="453650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Нужно знать, что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70892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Древнейший город мира – </a:t>
            </a:r>
            <a:r>
              <a:rPr lang="ru-RU" b="1" i="1" dirty="0" smtClean="0">
                <a:solidFill>
                  <a:srgbClr val="7030A0"/>
                </a:solidFill>
              </a:rPr>
              <a:t>Варанаси</a:t>
            </a:r>
            <a:r>
              <a:rPr lang="ru-RU" b="1" i="1" dirty="0" smtClean="0"/>
              <a:t>, именно здесь Будда в окружении оленей прочитал свою первую </a:t>
            </a:r>
            <a:r>
              <a:rPr lang="ru-RU" b="1" i="1" dirty="0" smtClean="0">
                <a:solidFill>
                  <a:srgbClr val="7030A0"/>
                </a:solidFill>
              </a:rPr>
              <a:t>«</a:t>
            </a:r>
            <a:r>
              <a:rPr lang="ru-RU" b="1" i="1" dirty="0" err="1" smtClean="0">
                <a:solidFill>
                  <a:srgbClr val="7030A0"/>
                </a:solidFill>
              </a:rPr>
              <a:t>банаресскую</a:t>
            </a:r>
            <a:r>
              <a:rPr lang="ru-RU" b="1" i="1" dirty="0" smtClean="0">
                <a:solidFill>
                  <a:srgbClr val="7030A0"/>
                </a:solidFill>
              </a:rPr>
              <a:t>» </a:t>
            </a:r>
            <a:r>
              <a:rPr lang="ru-RU" b="1" i="1" dirty="0" smtClean="0"/>
              <a:t>проповедь.</a:t>
            </a:r>
            <a:endParaRPr lang="ru-RU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46646"/>
            <a:ext cx="2376264" cy="205650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43063"/>
            <a:ext cx="2521260" cy="206009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6219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1552575" cy="23336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3059832" y="1610397"/>
            <a:ext cx="4824536" cy="3888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/>
              <a:t>Вывод</a:t>
            </a:r>
            <a:r>
              <a:rPr lang="ru-RU" dirty="0" smtClean="0"/>
              <a:t>:</a:t>
            </a:r>
          </a:p>
          <a:p>
            <a:pPr marL="342900" indent="-342900" algn="ctr">
              <a:buAutoNum type="arabicParenR"/>
            </a:pPr>
            <a:r>
              <a:rPr lang="ru-RU" sz="2400" b="1" i="1" dirty="0" smtClean="0"/>
              <a:t>В моей презентации мы  по первоисточникам  проследили  жизненный  путь Сиддхартхи  Гаутамы, увидели  некоторые места из «пути» Будды .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5139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916832"/>
            <a:ext cx="6336704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 smtClean="0"/>
              <a:t>Список  используемой  литературы:</a:t>
            </a:r>
          </a:p>
          <a:p>
            <a:endParaRPr lang="ru-RU" sz="2800" b="1" i="1" dirty="0" smtClean="0"/>
          </a:p>
          <a:p>
            <a:r>
              <a:rPr lang="ru-RU" sz="2400" b="1" i="1" dirty="0" smtClean="0"/>
              <a:t>1)</a:t>
            </a:r>
            <a:r>
              <a:rPr lang="ru-RU" sz="2400" b="1" i="1" dirty="0" err="1" smtClean="0"/>
              <a:t>Пишель</a:t>
            </a:r>
            <a:r>
              <a:rPr lang="ru-RU" sz="2400" b="1" i="1" dirty="0" smtClean="0"/>
              <a:t> Рихард. «Будда-жизнь и учение» 2)Александра </a:t>
            </a:r>
            <a:r>
              <a:rPr lang="ru-RU" sz="2400" b="1" i="1" dirty="0" err="1" smtClean="0"/>
              <a:t>Галат</a:t>
            </a:r>
            <a:r>
              <a:rPr lang="ru-RU" sz="2400" b="1" i="1" dirty="0" smtClean="0"/>
              <a:t>. « Книга Будды»</a:t>
            </a:r>
          </a:p>
          <a:p>
            <a:pPr algn="ctr"/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285737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443841"/>
            <a:ext cx="4680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i="1" dirty="0" smtClean="0"/>
              <a:t>Будда принадлежал к царскому роду </a:t>
            </a:r>
            <a:r>
              <a:rPr lang="ru-RU" b="1" i="1" dirty="0" err="1" smtClean="0">
                <a:solidFill>
                  <a:srgbClr val="FF0000"/>
                </a:solidFill>
              </a:rPr>
              <a:t>Шакья</a:t>
            </a:r>
            <a:r>
              <a:rPr lang="ru-RU" b="1" i="1" dirty="0" smtClean="0"/>
              <a:t>, правившему в небольшой области на склонах непальских Гималаев. </a:t>
            </a:r>
            <a:r>
              <a:rPr lang="ru-RU" b="1" i="1" dirty="0" smtClean="0">
                <a:solidFill>
                  <a:srgbClr val="FF0000"/>
                </a:solidFill>
              </a:rPr>
              <a:t>Столицей этой области была </a:t>
            </a:r>
            <a:r>
              <a:rPr lang="ru-RU" b="1" i="1" dirty="0" err="1" smtClean="0">
                <a:solidFill>
                  <a:srgbClr val="FF0000"/>
                </a:solidFill>
              </a:rPr>
              <a:t>Капилавасту</a:t>
            </a:r>
            <a:r>
              <a:rPr lang="ru-RU" b="1" i="1" dirty="0" smtClean="0">
                <a:solidFill>
                  <a:schemeClr val="accent5"/>
                </a:solidFill>
              </a:rPr>
              <a:t>. </a:t>
            </a:r>
            <a:r>
              <a:rPr lang="ru-RU" b="1" i="1" dirty="0" smtClean="0"/>
              <a:t>Имя отца Будды – </a:t>
            </a:r>
            <a:r>
              <a:rPr lang="ru-RU" b="1" i="1" dirty="0" err="1" smtClean="0">
                <a:solidFill>
                  <a:srgbClr val="FF0000"/>
                </a:solidFill>
              </a:rPr>
              <a:t>Шуддходана</a:t>
            </a:r>
            <a:r>
              <a:rPr lang="ru-RU" b="1" i="1" dirty="0" smtClean="0"/>
              <a:t>, матери – </a:t>
            </a:r>
            <a:r>
              <a:rPr lang="ru-RU" b="1" i="1" dirty="0" smtClean="0">
                <a:solidFill>
                  <a:srgbClr val="FF0000"/>
                </a:solidFill>
              </a:rPr>
              <a:t>Мая</a:t>
            </a:r>
            <a:r>
              <a:rPr lang="ru-RU" b="1" i="1" dirty="0" smtClean="0"/>
              <a:t>, или, как ее часто называют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Маядеви</a:t>
            </a:r>
            <a:r>
              <a:rPr lang="ru-RU" b="1" i="1" dirty="0" smtClean="0"/>
              <a:t>. Незадолго до рождения мальчика у </a:t>
            </a:r>
            <a:r>
              <a:rPr lang="ru-RU" b="1" i="1" dirty="0" err="1" smtClean="0"/>
              <a:t>Маи</a:t>
            </a:r>
            <a:r>
              <a:rPr lang="ru-RU" b="1" i="1" dirty="0" smtClean="0"/>
              <a:t> появилось желание повидаться со своими родителями. Когда на пути к ним, вблизи селения </a:t>
            </a:r>
            <a:r>
              <a:rPr lang="ru-RU" b="1" i="1" dirty="0" err="1" smtClean="0"/>
              <a:t>Лумбини</a:t>
            </a:r>
            <a:r>
              <a:rPr lang="ru-RU" b="1" i="1" dirty="0" smtClean="0"/>
              <a:t>, недалеко от </a:t>
            </a:r>
            <a:r>
              <a:rPr lang="ru-RU" b="1" i="1" dirty="0" err="1" smtClean="0"/>
              <a:t>Капилавасту</a:t>
            </a:r>
            <a:r>
              <a:rPr lang="ru-RU" b="1" i="1" dirty="0" smtClean="0"/>
              <a:t>, она хотела отломить сук от высокого дерева, ее постигли роды. Мальчик получил имя </a:t>
            </a:r>
            <a:r>
              <a:rPr lang="ru-RU" b="1" i="1" dirty="0" smtClean="0">
                <a:solidFill>
                  <a:srgbClr val="00B050"/>
                </a:solidFill>
              </a:rPr>
              <a:t>Сиддхартха. 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19442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2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305342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Ветвь рода Шакья, из которой происходил Будда, носила название Гаутама, вследствие чего Будда назывался своими современниками “</a:t>
            </a:r>
            <a:r>
              <a:rPr lang="ru-RU" b="1" i="1" dirty="0" err="1" smtClean="0">
                <a:solidFill>
                  <a:srgbClr val="FF0000"/>
                </a:solidFill>
              </a:rPr>
              <a:t>шраман</a:t>
            </a:r>
            <a:r>
              <a:rPr lang="ru-RU" b="1" i="1" dirty="0" smtClean="0">
                <a:solidFill>
                  <a:srgbClr val="FF0000"/>
                </a:solidFill>
              </a:rPr>
              <a:t> Гаутама” (“аскет Гаутама”). </a:t>
            </a:r>
            <a:r>
              <a:rPr lang="ru-RU" b="1" i="1" dirty="0" smtClean="0"/>
              <a:t>“Будда” означает </a:t>
            </a:r>
            <a:r>
              <a:rPr lang="ru-RU" b="1" i="1" dirty="0" smtClean="0">
                <a:solidFill>
                  <a:srgbClr val="0070C0"/>
                </a:solidFill>
              </a:rPr>
              <a:t>“Просветленный”, “Пробужденный”, </a:t>
            </a:r>
            <a:r>
              <a:rPr lang="ru-RU" b="1" i="1" dirty="0" smtClean="0"/>
              <a:t>это – церковное имя, полученное Сиддхартхой от своих приверженцев. Мать Будды, Мая, умерла через семь дней после рождения мальчика, и он был воспитан сестрою своей матери </a:t>
            </a:r>
            <a:r>
              <a:rPr lang="ru-RU" b="1" i="1" dirty="0" err="1" smtClean="0"/>
              <a:t>Махапраджапати</a:t>
            </a:r>
            <a:r>
              <a:rPr lang="ru-RU" b="1" i="1" dirty="0" smtClean="0"/>
              <a:t>, которую </a:t>
            </a:r>
            <a:r>
              <a:rPr lang="ru-RU" b="1" i="1" dirty="0" err="1" smtClean="0"/>
              <a:t>Шуддходана</a:t>
            </a:r>
            <a:r>
              <a:rPr lang="ru-RU" b="1" i="1" dirty="0" smtClean="0"/>
              <a:t> позже взял себе в жены, и от которой имел двух детей, мальчика и девочку. </a:t>
            </a:r>
            <a:endParaRPr lang="ru-RU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18" y="4444663"/>
            <a:ext cx="2343150" cy="154305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86" y="4444663"/>
            <a:ext cx="2276475" cy="15906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16087"/>
            <a:ext cx="2200275" cy="164782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67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44824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Женился Сиддхартха рано. У него родился сын, получивший имя </a:t>
            </a:r>
            <a:r>
              <a:rPr lang="ru-RU" b="1" i="1" dirty="0" err="1" smtClean="0">
                <a:solidFill>
                  <a:srgbClr val="FF0000"/>
                </a:solidFill>
              </a:rPr>
              <a:t>Рахулы</a:t>
            </a:r>
            <a:r>
              <a:rPr lang="ru-RU" b="1" i="1" dirty="0" smtClean="0"/>
              <a:t>. Имени жены Будды древние тексты не сообщают, в них она всегда называется </a:t>
            </a:r>
            <a:r>
              <a:rPr lang="ru-RU" b="1" i="1" dirty="0" err="1" smtClean="0">
                <a:solidFill>
                  <a:srgbClr val="FF0000"/>
                </a:solidFill>
              </a:rPr>
              <a:t>Рахуламата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smtClean="0"/>
              <a:t>“мать </a:t>
            </a:r>
            <a:r>
              <a:rPr lang="ru-RU" b="1" i="1" dirty="0" err="1" smtClean="0"/>
              <a:t>Рахулы</a:t>
            </a:r>
            <a:r>
              <a:rPr lang="ru-RU" b="1" i="1" dirty="0" smtClean="0"/>
              <a:t>”. Позднейшие южные канонические тексты на языке пали </a:t>
            </a:r>
            <a:r>
              <a:rPr lang="ru-RU" dirty="0" smtClean="0"/>
              <a:t>называют ее </a:t>
            </a:r>
            <a:r>
              <a:rPr lang="ru-RU" dirty="0" err="1" smtClean="0">
                <a:solidFill>
                  <a:srgbClr val="FF0000"/>
                </a:solidFill>
              </a:rPr>
              <a:t>Бхаддакачча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b="1" i="1" dirty="0" smtClean="0"/>
              <a:t>северные санскритские тексты – </a:t>
            </a:r>
            <a:r>
              <a:rPr lang="ru-RU" b="1" i="1" dirty="0" err="1" smtClean="0">
                <a:solidFill>
                  <a:srgbClr val="FF0000"/>
                </a:solidFill>
              </a:rPr>
              <a:t>Яшодхара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79244"/>
            <a:ext cx="2304256" cy="255806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51" y="3717776"/>
            <a:ext cx="2237897" cy="251953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4567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24744"/>
            <a:ext cx="57630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Будде исполнилось </a:t>
            </a:r>
            <a:r>
              <a:rPr lang="ru-RU" b="1" i="1" dirty="0" smtClean="0">
                <a:solidFill>
                  <a:srgbClr val="FF0000"/>
                </a:solidFill>
              </a:rPr>
              <a:t>29</a:t>
            </a:r>
            <a:r>
              <a:rPr lang="ru-RU" b="1" i="1" dirty="0" smtClean="0"/>
              <a:t> лет, когда его перестала устраивать жизнь, которую он вел. Он оставил свои </a:t>
            </a:r>
            <a:r>
              <a:rPr lang="ru-RU" b="1" i="1" dirty="0" smtClean="0">
                <a:solidFill>
                  <a:srgbClr val="FF0000"/>
                </a:solidFill>
              </a:rPr>
              <a:t>дворцы, жену, ребенка и пошел странствовать по миру. </a:t>
            </a:r>
            <a:r>
              <a:rPr lang="ru-RU" b="1" i="1" dirty="0" smtClean="0"/>
              <a:t>О причинах такого шага древние тексты приводят слова самого Будды: </a:t>
            </a:r>
            <a:r>
              <a:rPr lang="ru-RU" b="1" i="1" dirty="0" smtClean="0">
                <a:solidFill>
                  <a:srgbClr val="002060"/>
                </a:solidFill>
              </a:rPr>
              <a:t>“И мне, жившему в таком благосостоянии и бывшему столь изнеженным, пришла мысль: незнающий, обыкновенный человек, подчиненный влиянию возраста, когда он, не будучи еще старым, видит дряхлого старика, чувствует себя не по себе, испытывает смущение, отвращение, прилагая видимое им к самому себе. И вот, когда я взвесил все это, у меня исчезла вся радость юности”. То же говориться затем о болезни и смерти, с тем только различием, что следует заключение: “У меня... исчезла вся радость здоровья” и “У меня... исчезла вся радость жизни”.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95" y="1124744"/>
            <a:ext cx="1799246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157" y="3619648"/>
            <a:ext cx="1790684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578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764704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Когда будущий Будда, получив отвращение от мирских наслаждений, оставил родину и привычные отношения, он стал искать прежде всего наставников, которые могли бы ему указать путь к спасению. Сперва он направился к </a:t>
            </a:r>
            <a:r>
              <a:rPr lang="ru-RU" b="1" i="1" dirty="0" err="1" smtClean="0">
                <a:solidFill>
                  <a:srgbClr val="FF0000"/>
                </a:solidFill>
              </a:rPr>
              <a:t>Алара</a:t>
            </a:r>
            <a:r>
              <a:rPr lang="ru-RU" b="1" i="1" dirty="0" smtClean="0">
                <a:solidFill>
                  <a:srgbClr val="FF0000"/>
                </a:solidFill>
              </a:rPr>
              <a:t> Каламе</a:t>
            </a:r>
            <a:r>
              <a:rPr lang="ru-RU" b="1" i="1" dirty="0" smtClean="0"/>
              <a:t>, потом к </a:t>
            </a:r>
            <a:r>
              <a:rPr lang="ru-RU" b="1" i="1" dirty="0" err="1" smtClean="0">
                <a:solidFill>
                  <a:srgbClr val="FF0000"/>
                </a:solidFill>
              </a:rPr>
              <a:t>Уддака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Рамапутте</a:t>
            </a:r>
            <a:r>
              <a:rPr lang="ru-RU" b="1" i="1" dirty="0" smtClean="0">
                <a:solidFill>
                  <a:srgbClr val="FF0000"/>
                </a:solidFill>
              </a:rPr>
              <a:t>. </a:t>
            </a:r>
            <a:r>
              <a:rPr lang="ru-RU" b="1" i="1" dirty="0" smtClean="0"/>
              <a:t>Но их </a:t>
            </a:r>
            <a:r>
              <a:rPr lang="ru-RU" b="1" i="1" dirty="0" err="1" smtClean="0"/>
              <a:t>шраманские</a:t>
            </a:r>
            <a:r>
              <a:rPr lang="ru-RU" b="1" i="1" dirty="0" smtClean="0"/>
              <a:t> доктрины не удовлетворили его. Оба они были последователями </a:t>
            </a:r>
            <a:r>
              <a:rPr lang="ru-RU" b="1" i="1" dirty="0" err="1" smtClean="0"/>
              <a:t>йогической</a:t>
            </a:r>
            <a:r>
              <a:rPr lang="ru-RU" b="1" i="1" dirty="0" smtClean="0"/>
              <a:t> практики и </a:t>
            </a:r>
            <a:r>
              <a:rPr lang="ru-RU" b="1" i="1" dirty="0" err="1" smtClean="0"/>
              <a:t>исповедывали</a:t>
            </a:r>
            <a:r>
              <a:rPr lang="ru-RU" b="1" i="1" dirty="0" smtClean="0"/>
              <a:t> философию </a:t>
            </a:r>
            <a:r>
              <a:rPr lang="ru-RU" b="1" i="1" dirty="0" err="1" smtClean="0">
                <a:solidFill>
                  <a:srgbClr val="0070C0"/>
                </a:solidFill>
              </a:rPr>
              <a:t>санкхья</a:t>
            </a:r>
            <a:r>
              <a:rPr lang="ru-RU" b="1" i="1" dirty="0" smtClean="0"/>
              <a:t>, основанную </a:t>
            </a:r>
            <a:r>
              <a:rPr lang="ru-RU" b="1" i="1" dirty="0" err="1" smtClean="0">
                <a:solidFill>
                  <a:srgbClr val="0070C0"/>
                </a:solidFill>
              </a:rPr>
              <a:t>Капилой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4717" y="3073028"/>
            <a:ext cx="6264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После Будда направился в </a:t>
            </a:r>
            <a:r>
              <a:rPr lang="ru-RU" b="1" i="1" dirty="0" err="1" smtClean="0">
                <a:solidFill>
                  <a:srgbClr val="0070C0"/>
                </a:solidFill>
              </a:rPr>
              <a:t>Раджагриху</a:t>
            </a:r>
            <a:r>
              <a:rPr lang="ru-RU" b="1" i="1" dirty="0" smtClean="0">
                <a:solidFill>
                  <a:srgbClr val="0070C0"/>
                </a:solidFill>
              </a:rPr>
              <a:t>, </a:t>
            </a:r>
            <a:r>
              <a:rPr lang="ru-RU" b="1" i="1" dirty="0" smtClean="0"/>
              <a:t>столицу </a:t>
            </a:r>
            <a:r>
              <a:rPr lang="ru-RU" b="1" i="1" dirty="0" err="1" smtClean="0">
                <a:solidFill>
                  <a:srgbClr val="0070C0"/>
                </a:solidFill>
              </a:rPr>
              <a:t>Магадхи</a:t>
            </a:r>
            <a:r>
              <a:rPr lang="ru-RU" b="1" i="1" dirty="0" smtClean="0"/>
              <a:t>. Правивший тогда царь </a:t>
            </a:r>
            <a:r>
              <a:rPr lang="ru-RU" b="1" i="1" dirty="0" err="1" smtClean="0"/>
              <a:t>Бимбисара</a:t>
            </a:r>
            <a:r>
              <a:rPr lang="ru-RU" b="1" i="1" dirty="0" smtClean="0"/>
              <a:t>, выслушав Будду и его сторонников, обратился в его веру вместе с большим числом своих подданных и в течении всей своей жизни покровительствовал Будде и его общине. По преданию </a:t>
            </a:r>
            <a:r>
              <a:rPr lang="ru-RU" b="1" i="1" dirty="0" err="1" smtClean="0"/>
              <a:t>Бимбисара</a:t>
            </a:r>
            <a:r>
              <a:rPr lang="ru-RU" b="1" i="1" dirty="0" smtClean="0"/>
              <a:t> пригласил Будду к себе на обед, угощал его </a:t>
            </a:r>
            <a:r>
              <a:rPr lang="ru-RU" b="1" i="1" dirty="0" err="1" smtClean="0"/>
              <a:t>изысканейшими</a:t>
            </a:r>
            <a:r>
              <a:rPr lang="ru-RU" b="1" i="1" dirty="0" smtClean="0"/>
              <a:t> блюдами, а по окончании обеда подарил ему большой парк, </a:t>
            </a:r>
            <a:r>
              <a:rPr lang="ru-RU" b="1" i="1" dirty="0" err="1" smtClean="0"/>
              <a:t>Велувану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rgbClr val="0070C0"/>
                </a:solidFill>
              </a:rPr>
              <a:t>“Тростниковую рощу”, </a:t>
            </a:r>
            <a:r>
              <a:rPr lang="ru-RU" b="1" i="1" dirty="0" smtClean="0"/>
              <a:t>и Учитель принял этот дар. 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1680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19187"/>
            <a:ext cx="6953250" cy="439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5517232"/>
            <a:ext cx="403244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«Тростниковая роща»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6843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6305" y="620688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На этом, к сожалению, древнее предание о жизни Будды обрывается, чтобы начаться снова незадолго до его смерти. Позднейшее предание сообщает несколько больше. </a:t>
            </a:r>
            <a:r>
              <a:rPr lang="ru-RU" b="1" i="1" dirty="0" smtClean="0">
                <a:solidFill>
                  <a:srgbClr val="FF0000"/>
                </a:solidFill>
              </a:rPr>
              <a:t>Подробно сообщается, как Будда, по желанию своего отца, посетил свой родной город </a:t>
            </a:r>
            <a:r>
              <a:rPr lang="ru-RU" b="1" i="1" dirty="0" err="1" smtClean="0">
                <a:solidFill>
                  <a:srgbClr val="FF0000"/>
                </a:solidFill>
              </a:rPr>
              <a:t>Капилавасту</a:t>
            </a:r>
            <a:r>
              <a:rPr lang="ru-RU" b="1" i="1" dirty="0" smtClean="0"/>
              <a:t>, где произошли многие чудеса и исцеления. Исторической правдой в этом рассказе может быть то, что гордившиеся своим благородным происхождением </a:t>
            </a:r>
            <a:r>
              <a:rPr lang="ru-RU" b="1" i="1" dirty="0" err="1" smtClean="0"/>
              <a:t>Шакьи</a:t>
            </a:r>
            <a:r>
              <a:rPr lang="ru-RU" b="1" i="1" dirty="0" smtClean="0"/>
              <a:t> не особенно были довольны родственником, явившимся в родной город нищим монахом. Они поначалу не оказали ему никакого почета, и никто в городе не пригласил его к обеду. Когда на следующий день он пошел со своими последователями собирать милостыню, никто не показывался и не давал пищи. Его отец обратился к нему с горькими упреками, что он срамит его, расхаживая как нищий. Будда успокоил его, и </a:t>
            </a:r>
            <a:r>
              <a:rPr lang="ru-RU" b="1" i="1" dirty="0" smtClean="0">
                <a:solidFill>
                  <a:schemeClr val="tx2"/>
                </a:solidFill>
              </a:rPr>
              <a:t>расположил </a:t>
            </a:r>
            <a:r>
              <a:rPr lang="ru-RU" b="1" i="1" dirty="0" err="1" smtClean="0">
                <a:solidFill>
                  <a:schemeClr val="tx2"/>
                </a:solidFill>
              </a:rPr>
              <a:t>Шуддходану</a:t>
            </a:r>
            <a:r>
              <a:rPr lang="ru-RU" b="1" i="1" dirty="0" smtClean="0">
                <a:solidFill>
                  <a:schemeClr val="tx2"/>
                </a:solidFill>
              </a:rPr>
              <a:t> к своему учению. Тогда Будда повидался со своей женой и сыном. Будда поручил </a:t>
            </a:r>
            <a:r>
              <a:rPr lang="ru-RU" b="1" i="1" dirty="0" err="1" smtClean="0">
                <a:solidFill>
                  <a:schemeClr val="tx2"/>
                </a:solidFill>
              </a:rPr>
              <a:t>Шарипутре</a:t>
            </a:r>
            <a:r>
              <a:rPr lang="ru-RU" b="1" i="1" dirty="0" smtClean="0">
                <a:solidFill>
                  <a:schemeClr val="tx2"/>
                </a:solidFill>
              </a:rPr>
              <a:t> принять </a:t>
            </a:r>
            <a:r>
              <a:rPr lang="ru-RU" b="1" i="1" dirty="0" err="1" smtClean="0">
                <a:solidFill>
                  <a:schemeClr val="tx2"/>
                </a:solidFill>
              </a:rPr>
              <a:t>Рахулу</a:t>
            </a:r>
            <a:r>
              <a:rPr lang="ru-RU" b="1" i="1" dirty="0" smtClean="0">
                <a:solidFill>
                  <a:schemeClr val="tx2"/>
                </a:solidFill>
              </a:rPr>
              <a:t>, которому было тогда семь лет, в свою общину, что очень не понравилось </a:t>
            </a:r>
            <a:r>
              <a:rPr lang="ru-RU" b="1" i="1" dirty="0" err="1" smtClean="0">
                <a:solidFill>
                  <a:schemeClr val="tx2"/>
                </a:solidFill>
              </a:rPr>
              <a:t>Шуддходане</a:t>
            </a:r>
            <a:r>
              <a:rPr lang="ru-RU" b="1" i="1" dirty="0" smtClean="0">
                <a:solidFill>
                  <a:schemeClr val="tx2"/>
                </a:solidFill>
              </a:rPr>
              <a:t>, который считал </a:t>
            </a:r>
            <a:r>
              <a:rPr lang="ru-RU" b="1" i="1" dirty="0" err="1" smtClean="0">
                <a:solidFill>
                  <a:schemeClr val="tx2"/>
                </a:solidFill>
              </a:rPr>
              <a:t>Рахулу</a:t>
            </a:r>
            <a:r>
              <a:rPr lang="ru-RU" b="1" i="1" dirty="0" smtClean="0">
                <a:solidFill>
                  <a:schemeClr val="tx2"/>
                </a:solidFill>
              </a:rPr>
              <a:t> своим наследником. Кроме того, Будда принял в монахи и своего сводного брата Нанду, к большому огорчению его невесты. После этого он вернулся обратно в </a:t>
            </a:r>
            <a:r>
              <a:rPr lang="ru-RU" b="1" i="1" dirty="0" err="1" smtClean="0">
                <a:solidFill>
                  <a:schemeClr val="tx2"/>
                </a:solidFill>
              </a:rPr>
              <a:t>Раджагриху</a:t>
            </a:r>
            <a:r>
              <a:rPr lang="ru-RU" b="1" i="1" dirty="0" smtClean="0">
                <a:solidFill>
                  <a:schemeClr val="tx2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7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4952-0203-47E9-BD35-860C5B253DEF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060848"/>
            <a:ext cx="2200275" cy="252028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409825" cy="252028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190750" cy="252028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960488" y="4941168"/>
            <a:ext cx="441171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chemeClr val="tx1"/>
                </a:solidFill>
              </a:rPr>
              <a:t>Г.Капилавасту</a:t>
            </a:r>
            <a:r>
              <a:rPr lang="ru-RU" sz="2000" b="1" i="1" dirty="0" smtClean="0">
                <a:solidFill>
                  <a:schemeClr val="tx1"/>
                </a:solidFill>
              </a:rPr>
              <a:t>. Современные фотографии.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8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</TotalTime>
  <Words>1014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Жизнь  Будды Шакьямуни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 Будды Шакьямуни</dc:title>
  <dc:creator>User</dc:creator>
  <cp:lastModifiedBy>aljanova</cp:lastModifiedBy>
  <cp:revision>10</cp:revision>
  <dcterms:created xsi:type="dcterms:W3CDTF">2013-10-01T13:20:17Z</dcterms:created>
  <dcterms:modified xsi:type="dcterms:W3CDTF">2014-05-26T15:26:55Z</dcterms:modified>
</cp:coreProperties>
</file>